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77" r:id="rId5"/>
    <p:sldId id="258" r:id="rId6"/>
    <p:sldId id="260" r:id="rId7"/>
    <p:sldId id="259" r:id="rId8"/>
    <p:sldId id="276" r:id="rId9"/>
    <p:sldId id="263" r:id="rId10"/>
    <p:sldId id="264" r:id="rId11"/>
    <p:sldId id="265" r:id="rId12"/>
    <p:sldId id="266" r:id="rId13"/>
    <p:sldId id="267" r:id="rId14"/>
    <p:sldId id="268" r:id="rId15"/>
    <p:sldId id="271" r:id="rId16"/>
    <p:sldId id="274" r:id="rId17"/>
    <p:sldId id="275" r:id="rId18"/>
    <p:sldId id="269"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37DE41-0EA3-4AD0-8424-3BBE23A2E641}"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152302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37DE41-0EA3-4AD0-8424-3BBE23A2E641}"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79318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37DE41-0EA3-4AD0-8424-3BBE23A2E641}"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352332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37DE41-0EA3-4AD0-8424-3BBE23A2E641}"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182747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7DE41-0EA3-4AD0-8424-3BBE23A2E641}"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374067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37DE41-0EA3-4AD0-8424-3BBE23A2E641}"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280299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37DE41-0EA3-4AD0-8424-3BBE23A2E641}" type="datetimeFigureOut">
              <a:rPr lang="en-US" smtClean="0"/>
              <a:t>10/8/2018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52878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37DE41-0EA3-4AD0-8424-3BBE23A2E641}" type="datetimeFigureOut">
              <a:rPr lang="en-US" smtClean="0"/>
              <a:t>10/8/2018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498161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7DE41-0EA3-4AD0-8424-3BBE23A2E641}" type="datetimeFigureOut">
              <a:rPr lang="en-US" smtClean="0"/>
              <a:t>10/8/2018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426450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7DE41-0EA3-4AD0-8424-3BBE23A2E641}"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311600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7DE41-0EA3-4AD0-8424-3BBE23A2E641}"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38918-2793-4BB1-85DB-4019F0DF1BAA}" type="slidenum">
              <a:rPr lang="en-US" smtClean="0"/>
              <a:t>‹#›</a:t>
            </a:fld>
            <a:endParaRPr lang="en-US"/>
          </a:p>
        </p:txBody>
      </p:sp>
    </p:spTree>
    <p:extLst>
      <p:ext uri="{BB962C8B-B14F-4D97-AF65-F5344CB8AC3E}">
        <p14:creationId xmlns:p14="http://schemas.microsoft.com/office/powerpoint/2010/main" val="360337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7DE41-0EA3-4AD0-8424-3BBE23A2E641}" type="datetimeFigureOut">
              <a:rPr lang="en-US" smtClean="0"/>
              <a:t>10/8/2018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38918-2793-4BB1-85DB-4019F0DF1BAA}" type="slidenum">
              <a:rPr lang="en-US" smtClean="0"/>
              <a:t>‹#›</a:t>
            </a:fld>
            <a:endParaRPr lang="en-US"/>
          </a:p>
        </p:txBody>
      </p:sp>
    </p:spTree>
    <p:extLst>
      <p:ext uri="{BB962C8B-B14F-4D97-AF65-F5344CB8AC3E}">
        <p14:creationId xmlns:p14="http://schemas.microsoft.com/office/powerpoint/2010/main" val="3003641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Exercise 9</a:t>
            </a:r>
            <a:endParaRPr lang="en-US" dirty="0"/>
          </a:p>
        </p:txBody>
      </p:sp>
      <p:sp>
        <p:nvSpPr>
          <p:cNvPr id="3" name="Subtitle 2"/>
          <p:cNvSpPr>
            <a:spLocks noGrp="1"/>
          </p:cNvSpPr>
          <p:nvPr>
            <p:ph type="subTitle" idx="1"/>
          </p:nvPr>
        </p:nvSpPr>
        <p:spPr/>
        <p:txBody>
          <a:bodyPr/>
          <a:lstStyle/>
          <a:p>
            <a:r>
              <a:rPr lang="en-US" dirty="0" smtClean="0"/>
              <a:t>The Fungi</a:t>
            </a:r>
            <a:endParaRPr lang="en-US" dirty="0"/>
          </a:p>
        </p:txBody>
      </p:sp>
    </p:spTree>
    <p:extLst>
      <p:ext uri="{BB962C8B-B14F-4D97-AF65-F5344CB8AC3E}">
        <p14:creationId xmlns:p14="http://schemas.microsoft.com/office/powerpoint/2010/main" val="316901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Sordaria</a:t>
            </a:r>
            <a:r>
              <a:rPr lang="en-US" dirty="0" smtClean="0"/>
              <a:t> Asci</a:t>
            </a:r>
            <a:endParaRPr lang="en-US" i="1" dirty="0"/>
          </a:p>
        </p:txBody>
      </p:sp>
      <p:pic>
        <p:nvPicPr>
          <p:cNvPr id="7170" name="Picture 2" descr="C:\Users\djokine\Documents\111-112 Manual\website 111\Fungi\Sordaria asci.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176" t="1471" r="1176" b="1471"/>
          <a:stretch/>
        </p:blipFill>
        <p:spPr bwMode="auto">
          <a:xfrm>
            <a:off x="1295400" y="1371600"/>
            <a:ext cx="6324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45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Coprinus</a:t>
            </a:r>
            <a:r>
              <a:rPr lang="en-US" dirty="0" smtClean="0"/>
              <a:t> 30X</a:t>
            </a:r>
            <a:endParaRPr lang="en-US" i="1" dirty="0"/>
          </a:p>
        </p:txBody>
      </p:sp>
      <p:pic>
        <p:nvPicPr>
          <p:cNvPr id="8194" name="Picture 2" descr="C:\Users\djokine\Documents\111-112 Manual\website 111\Fungi\Coprinus 3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36" t="1653" r="1136" b="1377"/>
          <a:stretch/>
        </p:blipFill>
        <p:spPr bwMode="auto">
          <a:xfrm>
            <a:off x="1219200" y="1523999"/>
            <a:ext cx="6553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0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Coprinus</a:t>
            </a:r>
            <a:r>
              <a:rPr lang="en-US" dirty="0" smtClean="0"/>
              <a:t> 40X</a:t>
            </a:r>
            <a:endParaRPr lang="en-US" i="1" dirty="0"/>
          </a:p>
        </p:txBody>
      </p:sp>
      <p:pic>
        <p:nvPicPr>
          <p:cNvPr id="9218" name="Picture 2" descr="C:\Users\djokine\Documents\111-112 Manual\website 111\Fungi\Coprinus 4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76" t="1471" r="1176" b="1471"/>
          <a:stretch/>
        </p:blipFill>
        <p:spPr bwMode="auto">
          <a:xfrm>
            <a:off x="1371600" y="1447800"/>
            <a:ext cx="6324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3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Coprinus</a:t>
            </a:r>
            <a:r>
              <a:rPr lang="en-US" dirty="0" smtClean="0"/>
              <a:t> 100X</a:t>
            </a:r>
            <a:endParaRPr lang="en-US" i="1" dirty="0"/>
          </a:p>
        </p:txBody>
      </p:sp>
      <p:pic>
        <p:nvPicPr>
          <p:cNvPr id="10242" name="Picture 2" descr="C:\Users\djokine\Documents\111-112 Manual\website 111\Fungi\Coprinus 10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449" t="1449" r="1159" b="1449"/>
          <a:stretch/>
        </p:blipFill>
        <p:spPr bwMode="auto">
          <a:xfrm>
            <a:off x="1371600" y="1447800"/>
            <a:ext cx="6400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33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Coprinus</a:t>
            </a:r>
            <a:r>
              <a:rPr lang="en-US" dirty="0" smtClean="0"/>
              <a:t> 400X</a:t>
            </a:r>
            <a:endParaRPr lang="en-US" i="1" dirty="0"/>
          </a:p>
        </p:txBody>
      </p:sp>
      <p:pic>
        <p:nvPicPr>
          <p:cNvPr id="11266" name="Picture 2" descr="C:\Users\djokine\Documents\111-112 Manual\website 111\Fungi\Coprinus 400X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3" t="1299" r="2857" b="2987"/>
          <a:stretch/>
        </p:blipFill>
        <p:spPr bwMode="auto">
          <a:xfrm>
            <a:off x="1295400" y="1371599"/>
            <a:ext cx="64008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3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Lichen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02327"/>
            <a:ext cx="7112000" cy="5334000"/>
          </a:xfrm>
          <a:prstGeom prst="rect">
            <a:avLst/>
          </a:prstGeom>
        </p:spPr>
      </p:pic>
    </p:spTree>
    <p:extLst>
      <p:ext uri="{BB962C8B-B14F-4D97-AF65-F5344CB8AC3E}">
        <p14:creationId xmlns:p14="http://schemas.microsoft.com/office/powerpoint/2010/main" val="777355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Lichen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Tree>
    <p:extLst>
      <p:ext uri="{BB962C8B-B14F-4D97-AF65-F5344CB8AC3E}">
        <p14:creationId xmlns:p14="http://schemas.microsoft.com/office/powerpoint/2010/main" val="372459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Lichen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447800"/>
            <a:ext cx="6934200" cy="5200650"/>
          </a:xfrm>
          <a:prstGeom prst="rect">
            <a:avLst/>
          </a:prstGeom>
        </p:spPr>
      </p:pic>
    </p:spTree>
    <p:extLst>
      <p:ext uri="{BB962C8B-B14F-4D97-AF65-F5344CB8AC3E}">
        <p14:creationId xmlns:p14="http://schemas.microsoft.com/office/powerpoint/2010/main" val="372459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Lichen 100X</a:t>
            </a:r>
            <a:endParaRPr lang="en-US" dirty="0"/>
          </a:p>
        </p:txBody>
      </p:sp>
      <p:pic>
        <p:nvPicPr>
          <p:cNvPr id="12290" name="Picture 2" descr="C:\Users\djokine\Documents\111-112 Manual\website 111\Fungi\Lichen 10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161" t="1449" r="1449" b="1449"/>
          <a:stretch/>
        </p:blipFill>
        <p:spPr bwMode="auto">
          <a:xfrm>
            <a:off x="1295400" y="1447800"/>
            <a:ext cx="6400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27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Lichen 400X</a:t>
            </a:r>
            <a:endParaRPr lang="en-US" dirty="0"/>
          </a:p>
        </p:txBody>
      </p:sp>
      <p:pic>
        <p:nvPicPr>
          <p:cNvPr id="13314" name="Picture 2" descr="C:\Users\djokine\Documents\111-112 Manual\website 111\Fungi\Lichen 40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76" t="2228" r="2353" b="2184"/>
          <a:stretch/>
        </p:blipFill>
        <p:spPr bwMode="auto">
          <a:xfrm>
            <a:off x="1371600" y="1371599"/>
            <a:ext cx="62484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7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78562"/>
          </a:xfrm>
        </p:spPr>
        <p:txBody>
          <a:bodyPr>
            <a:normAutofit/>
          </a:bodyPr>
          <a:lstStyle/>
          <a:p>
            <a:pPr algn="l"/>
            <a:r>
              <a:rPr lang="en-US" sz="2000" dirty="0" smtClean="0"/>
              <a:t>I</a:t>
            </a:r>
            <a:r>
              <a:rPr lang="en-US" sz="2000" dirty="0"/>
              <a:t>n this lab you observed a variety of Fungi. </a:t>
            </a:r>
            <a:r>
              <a:rPr lang="en-US" sz="2000" dirty="0" smtClean="0"/>
              <a:t>You will be expected to classify each organism into the appropriate phylum and understand the role it plays in its environment.  As </a:t>
            </a:r>
            <a:r>
              <a:rPr lang="en-US" sz="2000" dirty="0"/>
              <a:t>you review the images on this page, you should be able to identify the structures listed in </a:t>
            </a:r>
            <a:r>
              <a:rPr lang="en-US" sz="2000" b="1" dirty="0"/>
              <a:t>bold face</a:t>
            </a:r>
            <a:r>
              <a:rPr lang="en-US" sz="2000" dirty="0"/>
              <a:t> in your </a:t>
            </a:r>
            <a:r>
              <a:rPr lang="en-US" sz="2000" dirty="0" smtClean="0"/>
              <a:t>manual, know their functions  </a:t>
            </a:r>
            <a:r>
              <a:rPr lang="en-US" sz="2000" dirty="0"/>
              <a:t>and recognize reproductive structures as involved in sexual or asexual reproduction.</a:t>
            </a:r>
          </a:p>
        </p:txBody>
      </p:sp>
    </p:spTree>
    <p:extLst>
      <p:ext uri="{BB962C8B-B14F-4D97-AF65-F5344CB8AC3E}">
        <p14:creationId xmlns:p14="http://schemas.microsoft.com/office/powerpoint/2010/main" val="4087537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t>
            </a:r>
            <a:r>
              <a:rPr lang="en-US" i="1" dirty="0" err="1" smtClean="0"/>
              <a:t>Rhizopus</a:t>
            </a:r>
            <a:endParaRPr lang="en-US" i="1"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71600" y="1524000"/>
            <a:ext cx="6248400" cy="4686300"/>
          </a:xfrm>
          <a:prstGeom prst="rect">
            <a:avLst/>
          </a:prstGeom>
        </p:spPr>
      </p:pic>
    </p:spTree>
    <p:extLst>
      <p:ext uri="{BB962C8B-B14F-4D97-AF65-F5344CB8AC3E}">
        <p14:creationId xmlns:p14="http://schemas.microsoft.com/office/powerpoint/2010/main" val="140907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Rhizopus</a:t>
            </a:r>
            <a:r>
              <a:rPr lang="en-US" dirty="0" smtClean="0"/>
              <a:t> Sporangium</a:t>
            </a:r>
            <a:endParaRPr lang="en-US" i="1"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47" t="597" r="1351" b="1352"/>
          <a:stretch/>
        </p:blipFill>
        <p:spPr>
          <a:xfrm>
            <a:off x="1219200" y="1447801"/>
            <a:ext cx="6477000" cy="4953000"/>
          </a:xfrm>
          <a:prstGeom prst="rect">
            <a:avLst/>
          </a:prstGeom>
        </p:spPr>
      </p:pic>
    </p:spTree>
    <p:extLst>
      <p:ext uri="{BB962C8B-B14F-4D97-AF65-F5344CB8AC3E}">
        <p14:creationId xmlns:p14="http://schemas.microsoft.com/office/powerpoint/2010/main" val="193108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Rhizopus</a:t>
            </a:r>
            <a:r>
              <a:rPr lang="en-US" dirty="0" smtClean="0"/>
              <a:t> </a:t>
            </a:r>
            <a:r>
              <a:rPr lang="en-US" dirty="0" err="1" smtClean="0"/>
              <a:t>Zygosporangia</a:t>
            </a:r>
            <a:r>
              <a:rPr lang="en-US" dirty="0" smtClean="0"/>
              <a:t> 40X</a:t>
            </a:r>
            <a:endParaRPr lang="en-US" i="1" dirty="0"/>
          </a:p>
        </p:txBody>
      </p:sp>
      <p:pic>
        <p:nvPicPr>
          <p:cNvPr id="1026" name="Picture 2" descr="C:\Users\djokine\Documents\111-112 Manual\website 111\Fungi\Rhizopus zygosporangia 4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48" t="1437" r="2299" b="2299"/>
          <a:stretch/>
        </p:blipFill>
        <p:spPr bwMode="auto">
          <a:xfrm>
            <a:off x="1371600" y="1447800"/>
            <a:ext cx="6400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Rhizopus</a:t>
            </a:r>
            <a:r>
              <a:rPr lang="en-US" dirty="0" smtClean="0"/>
              <a:t> Young </a:t>
            </a:r>
            <a:r>
              <a:rPr lang="en-US" dirty="0" err="1" smtClean="0"/>
              <a:t>Zygosporangia</a:t>
            </a:r>
            <a:r>
              <a:rPr lang="en-US" dirty="0" smtClean="0"/>
              <a:t> 100X</a:t>
            </a:r>
            <a:endParaRPr lang="en-US" i="1" dirty="0"/>
          </a:p>
        </p:txBody>
      </p:sp>
      <p:pic>
        <p:nvPicPr>
          <p:cNvPr id="2050" name="Picture 2" descr="C:\Users\djokine\Documents\111-112 Manual\website 111\Fungi\Rhizopus young zygosporangium 10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70" t="2038" r="1755" b="1471"/>
          <a:stretch/>
        </p:blipFill>
        <p:spPr bwMode="auto">
          <a:xfrm>
            <a:off x="1295400" y="1524000"/>
            <a:ext cx="6324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95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Rhizopus</a:t>
            </a:r>
            <a:r>
              <a:rPr lang="en-US" dirty="0" smtClean="0"/>
              <a:t> Mature </a:t>
            </a:r>
            <a:r>
              <a:rPr lang="en-US" dirty="0" err="1" smtClean="0"/>
              <a:t>Zygosporangia</a:t>
            </a:r>
            <a:r>
              <a:rPr lang="en-US" dirty="0" smtClean="0"/>
              <a:t> 100X</a:t>
            </a:r>
            <a:endParaRPr lang="en-US" i="1" dirty="0"/>
          </a:p>
        </p:txBody>
      </p:sp>
      <p:pic>
        <p:nvPicPr>
          <p:cNvPr id="3074" name="Picture 2" descr="C:\Users\djokine\Documents\111-112 Manual\website 111\Fungi\Rhizopus mature zygosporangium 100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65" t="998" r="1466" b="1760"/>
          <a:stretch/>
        </p:blipFill>
        <p:spPr bwMode="auto">
          <a:xfrm>
            <a:off x="1338606" y="1423447"/>
            <a:ext cx="6357594" cy="5053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95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Penecillium</a:t>
            </a:r>
            <a:endParaRPr lang="en-US"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00" t="1563" r="1250" b="1563"/>
          <a:stretch/>
        </p:blipFill>
        <p:spPr>
          <a:xfrm>
            <a:off x="1496347" y="1384644"/>
            <a:ext cx="6151306" cy="4953000"/>
          </a:xfrm>
          <a:prstGeom prst="rect">
            <a:avLst/>
          </a:prstGeom>
        </p:spPr>
      </p:pic>
    </p:spTree>
    <p:extLst>
      <p:ext uri="{BB962C8B-B14F-4D97-AF65-F5344CB8AC3E}">
        <p14:creationId xmlns:p14="http://schemas.microsoft.com/office/powerpoint/2010/main" val="247169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Sordaria</a:t>
            </a:r>
            <a:r>
              <a:rPr lang="en-US" dirty="0" smtClean="0"/>
              <a:t> </a:t>
            </a:r>
            <a:r>
              <a:rPr lang="en-US" dirty="0" err="1" smtClean="0"/>
              <a:t>Ascocarps</a:t>
            </a:r>
            <a:endParaRPr lang="en-US" i="1" dirty="0"/>
          </a:p>
        </p:txBody>
      </p:sp>
      <p:pic>
        <p:nvPicPr>
          <p:cNvPr id="6146" name="Picture 2" descr="C:\Users\djokine\Documents\111-112 Manual\website 111\Fungi\Sordaria paratheci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36" t="1515" r="1136" b="1515"/>
          <a:stretch/>
        </p:blipFill>
        <p:spPr bwMode="auto">
          <a:xfrm>
            <a:off x="1371600" y="1524000"/>
            <a:ext cx="6553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17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114</Words>
  <Application>Microsoft Office PowerPoint</Application>
  <PresentationFormat>On-screen Show (4:3)</PresentationFormat>
  <Paragraphs>20</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Exercise 9</vt:lpstr>
      <vt:lpstr>In this lab you observed a variety of Fungi. You will be expected to classify each organism into the appropriate phylum and understand the role it plays in its environment.  As you review the images on this page, you should be able to identify the structures listed in bold face in your manual, know their functions  and recognize reproductive structures as involved in sexual or asexual reproduction.</vt:lpstr>
      <vt:lpstr>Live Rhizopus</vt:lpstr>
      <vt:lpstr>Rhizopus Sporangium</vt:lpstr>
      <vt:lpstr>Rhizopus Zygosporangia 40X</vt:lpstr>
      <vt:lpstr>Rhizopus Young Zygosporangia 100X</vt:lpstr>
      <vt:lpstr>Rhizopus Mature Zygosporangia 100X</vt:lpstr>
      <vt:lpstr>Penecillium</vt:lpstr>
      <vt:lpstr>Sordaria Ascocarps</vt:lpstr>
      <vt:lpstr>Sordaria Asci</vt:lpstr>
      <vt:lpstr>Coprinus 30X</vt:lpstr>
      <vt:lpstr>Coprinus 40X</vt:lpstr>
      <vt:lpstr>Coprinus 100X</vt:lpstr>
      <vt:lpstr>Coprinus 400X</vt:lpstr>
      <vt:lpstr>Live Lichen </vt:lpstr>
      <vt:lpstr>Live Lichen </vt:lpstr>
      <vt:lpstr>Live Lichen </vt:lpstr>
      <vt:lpstr>Lichen 100X</vt:lpstr>
      <vt:lpstr>Lichen 400X</vt:lpstr>
    </vt:vector>
  </TitlesOfParts>
  <Company>Loyola University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9</dc:title>
  <dc:creator>Jokinen, Diane</dc:creator>
  <cp:lastModifiedBy>Jokinen, Diane</cp:lastModifiedBy>
  <cp:revision>8</cp:revision>
  <dcterms:created xsi:type="dcterms:W3CDTF">2016-07-21T20:36:13Z</dcterms:created>
  <dcterms:modified xsi:type="dcterms:W3CDTF">2018-10-08T16:28:49Z</dcterms:modified>
</cp:coreProperties>
</file>